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bin" ContentType="audio/unknown"/>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68" r:id="rId4"/>
    <p:sldId id="258" r:id="rId5"/>
    <p:sldId id="260" r:id="rId6"/>
    <p:sldId id="262" r:id="rId7"/>
    <p:sldId id="263" r:id="rId8"/>
    <p:sldId id="264" r:id="rId9"/>
    <p:sldId id="265" r:id="rId10"/>
    <p:sldId id="269" r:id="rId11"/>
    <p:sldId id="270" r:id="rId12"/>
    <p:sldId id="271" r:id="rId13"/>
    <p:sldId id="272"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1"/>
    <p:restoredTop sz="66110"/>
  </p:normalViewPr>
  <p:slideViewPr>
    <p:cSldViewPr snapToGrid="0" snapToObjects="1">
      <p:cViewPr varScale="1">
        <p:scale>
          <a:sx n="65" d="100"/>
          <a:sy n="65" d="100"/>
        </p:scale>
        <p:origin x="728"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4E898-34FB-014D-BBA3-3600DE828B15}" type="datetimeFigureOut">
              <a:rPr lang="en-US" smtClean="0"/>
              <a:t>5/8/16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88BB2-2DE3-4547-BF0E-37DE8FB9CE8B}" type="slidenum">
              <a:rPr lang="en-US" smtClean="0"/>
              <a:t>‹#›</a:t>
            </a:fld>
            <a:endParaRPr lang="en-US"/>
          </a:p>
        </p:txBody>
      </p:sp>
    </p:spTree>
    <p:extLst>
      <p:ext uri="{BB962C8B-B14F-4D97-AF65-F5344CB8AC3E}">
        <p14:creationId xmlns:p14="http://schemas.microsoft.com/office/powerpoint/2010/main" val="711845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GnG</a:t>
            </a:r>
            <a:endParaRPr lang="en-US" dirty="0"/>
          </a:p>
        </p:txBody>
      </p:sp>
      <p:sp>
        <p:nvSpPr>
          <p:cNvPr id="4" name="Slide Number Placeholder 3"/>
          <p:cNvSpPr>
            <a:spLocks noGrp="1"/>
          </p:cNvSpPr>
          <p:nvPr>
            <p:ph type="sldNum" sz="quarter" idx="10"/>
          </p:nvPr>
        </p:nvSpPr>
        <p:spPr/>
        <p:txBody>
          <a:bodyPr/>
          <a:lstStyle/>
          <a:p>
            <a:fld id="{E6388BB2-2DE3-4547-BF0E-37DE8FB9CE8B}" type="slidenum">
              <a:rPr lang="en-US" smtClean="0"/>
              <a:t>1</a:t>
            </a:fld>
            <a:endParaRPr lang="en-US"/>
          </a:p>
        </p:txBody>
      </p:sp>
    </p:spTree>
    <p:extLst>
      <p:ext uri="{BB962C8B-B14F-4D97-AF65-F5344CB8AC3E}">
        <p14:creationId xmlns:p14="http://schemas.microsoft.com/office/powerpoint/2010/main" val="359198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I like these definitions because they both point out different things related to </a:t>
            </a:r>
            <a:r>
              <a:rPr lang="en-US" baseline="0" dirty="0" err="1" smtClean="0"/>
              <a:t>chatbots</a:t>
            </a:r>
            <a:r>
              <a:rPr lang="en-US" baseline="0" dirty="0" smtClean="0"/>
              <a:t>.</a:t>
            </a:r>
          </a:p>
          <a:p>
            <a:pPr marL="171450" lvl="0" indent="-171450">
              <a:buFontTx/>
              <a:buChar char="-"/>
            </a:pPr>
            <a:r>
              <a:rPr lang="en-US" baseline="0" dirty="0" smtClean="0"/>
              <a:t>Essentially, </a:t>
            </a:r>
            <a:r>
              <a:rPr lang="en-US" baseline="0" dirty="0" err="1" smtClean="0"/>
              <a:t>chatbots</a:t>
            </a:r>
            <a:r>
              <a:rPr lang="en-US" baseline="0" dirty="0" smtClean="0"/>
              <a:t> can do a variety of things. In Asia, people use the </a:t>
            </a:r>
            <a:r>
              <a:rPr lang="en-US" baseline="0" dirty="0" err="1" smtClean="0"/>
              <a:t>WeChat</a:t>
            </a:r>
            <a:r>
              <a:rPr lang="en-US" baseline="0" dirty="0" smtClean="0"/>
              <a:t> app to do things with </a:t>
            </a:r>
            <a:r>
              <a:rPr lang="en-US" baseline="0" dirty="0" err="1" smtClean="0"/>
              <a:t>Chatbots</a:t>
            </a:r>
            <a:r>
              <a:rPr lang="en-US" baseline="0" dirty="0" smtClean="0"/>
              <a:t>, like </a:t>
            </a:r>
            <a:r>
              <a:rPr lang="en-US" sz="1200" kern="1200" dirty="0" smtClean="0">
                <a:solidFill>
                  <a:schemeClr val="tx1"/>
                </a:solidFill>
                <a:effectLst/>
                <a:latin typeface="+mn-lt"/>
                <a:ea typeface="+mn-ea"/>
                <a:cs typeface="+mn-cs"/>
              </a:rPr>
              <a:t>schedule doctor's appointments, shop for shoes, play games or the lottery and send money to friends.</a:t>
            </a:r>
            <a:r>
              <a:rPr lang="en-US" sz="1200" kern="1200" baseline="0" dirty="0" smtClean="0">
                <a:solidFill>
                  <a:schemeClr val="tx1"/>
                </a:solidFill>
                <a:effectLst/>
                <a:latin typeface="+mn-lt"/>
                <a:ea typeface="+mn-ea"/>
                <a:cs typeface="+mn-cs"/>
              </a:rPr>
              <a:t> </a:t>
            </a:r>
            <a:endParaRPr lang="en-US" baseline="0" dirty="0" smtClean="0"/>
          </a:p>
        </p:txBody>
      </p:sp>
      <p:sp>
        <p:nvSpPr>
          <p:cNvPr id="4" name="Slide Number Placeholder 3"/>
          <p:cNvSpPr>
            <a:spLocks noGrp="1"/>
          </p:cNvSpPr>
          <p:nvPr>
            <p:ph type="sldNum" sz="quarter" idx="10"/>
          </p:nvPr>
        </p:nvSpPr>
        <p:spPr/>
        <p:txBody>
          <a:bodyPr/>
          <a:lstStyle/>
          <a:p>
            <a:fld id="{E6388BB2-2DE3-4547-BF0E-37DE8FB9CE8B}" type="slidenum">
              <a:rPr lang="en-US" smtClean="0"/>
              <a:t>3</a:t>
            </a:fld>
            <a:endParaRPr lang="en-US"/>
          </a:p>
        </p:txBody>
      </p:sp>
    </p:spTree>
    <p:extLst>
      <p:ext uri="{BB962C8B-B14F-4D97-AF65-F5344CB8AC3E}">
        <p14:creationId xmlns:p14="http://schemas.microsoft.com/office/powerpoint/2010/main" val="56201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messaging platform</a:t>
            </a:r>
            <a:r>
              <a:rPr lang="en-US" baseline="0" dirty="0" smtClean="0"/>
              <a:t> </a:t>
            </a:r>
            <a:r>
              <a:rPr lang="en-US" baseline="0" dirty="0" err="1" smtClean="0"/>
              <a:t>Kik</a:t>
            </a:r>
            <a:r>
              <a:rPr lang="en-US" baseline="0" dirty="0" smtClean="0"/>
              <a:t> has a variety of </a:t>
            </a:r>
            <a:r>
              <a:rPr lang="en-US" baseline="0" dirty="0" err="1" smtClean="0"/>
              <a:t>chatbots</a:t>
            </a:r>
            <a:r>
              <a:rPr lang="en-US" baseline="0" dirty="0" smtClean="0"/>
              <a:t>. </a:t>
            </a:r>
          </a:p>
          <a:p>
            <a:pPr marL="171450" indent="-171450">
              <a:buFontTx/>
              <a:buChar char="-"/>
            </a:pPr>
            <a:r>
              <a:rPr lang="en-US" baseline="0" dirty="0" smtClean="0"/>
              <a:t>This is the H &amp; M clothing store </a:t>
            </a:r>
            <a:r>
              <a:rPr lang="en-US" baseline="0" dirty="0" err="1" smtClean="0"/>
              <a:t>chatbot</a:t>
            </a:r>
            <a:endParaRPr lang="en-US" baseline="0" dirty="0" smtClean="0"/>
          </a:p>
          <a:p>
            <a:pPr marL="171450" indent="-171450">
              <a:buFontTx/>
              <a:buChar char="-"/>
            </a:pPr>
            <a:r>
              <a:rPr lang="en-US" baseline="0" dirty="0" smtClean="0"/>
              <a:t>After entering in some preliminary information about my tasks, it then starts to show me outfits.</a:t>
            </a:r>
          </a:p>
          <a:p>
            <a:pPr marL="171450" indent="-171450">
              <a:buFontTx/>
              <a:buChar char="-"/>
            </a:pPr>
            <a:r>
              <a:rPr lang="en-US" baseline="0" dirty="0" smtClean="0"/>
              <a:t>The image on the left reflects one outfit that it selected. </a:t>
            </a:r>
          </a:p>
          <a:p>
            <a:pPr marL="171450" indent="-171450">
              <a:buFontTx/>
              <a:buChar char="-"/>
            </a:pPr>
            <a:r>
              <a:rPr lang="en-US" baseline="0" dirty="0" smtClean="0"/>
              <a:t>The middle image, showing the chat interface – I can either type a message or click on one of the options shown; the responses all aid the bot in gathering more information about my style (although I am not sure if that is true for the new search button)</a:t>
            </a:r>
          </a:p>
          <a:p>
            <a:pPr marL="171450" indent="-171450">
              <a:buFontTx/>
              <a:buChar char="-"/>
            </a:pPr>
            <a:r>
              <a:rPr lang="en-US" baseline="0" dirty="0" smtClean="0"/>
              <a:t>The final image on the right shows what happens if I click on an item – I got to the H&amp; M store where I can buy the item. </a:t>
            </a:r>
          </a:p>
          <a:p>
            <a:pPr marL="171450" indent="-171450">
              <a:buFontTx/>
              <a:buChar char="-"/>
            </a:pPr>
            <a:r>
              <a:rPr lang="en-US" baseline="0" dirty="0" smtClean="0"/>
              <a:t>Keys: I am not in an H &amp; M app, I have more </a:t>
            </a:r>
            <a:r>
              <a:rPr lang="en-US" baseline="0" smtClean="0"/>
              <a:t>personalized information </a:t>
            </a:r>
            <a:r>
              <a:rPr lang="en-US" baseline="0" dirty="0" smtClean="0"/>
              <a:t>than what I might be able to </a:t>
            </a:r>
            <a:r>
              <a:rPr lang="en-US" baseline="0" smtClean="0"/>
              <a:t>otherwise obtain </a:t>
            </a:r>
            <a:endParaRPr lang="en-US" dirty="0"/>
          </a:p>
        </p:txBody>
      </p:sp>
      <p:sp>
        <p:nvSpPr>
          <p:cNvPr id="4" name="Slide Number Placeholder 3"/>
          <p:cNvSpPr>
            <a:spLocks noGrp="1"/>
          </p:cNvSpPr>
          <p:nvPr>
            <p:ph type="sldNum" sz="quarter" idx="10"/>
          </p:nvPr>
        </p:nvSpPr>
        <p:spPr/>
        <p:txBody>
          <a:bodyPr/>
          <a:lstStyle/>
          <a:p>
            <a:fld id="{E6388BB2-2DE3-4547-BF0E-37DE8FB9CE8B}" type="slidenum">
              <a:rPr lang="en-US" smtClean="0"/>
              <a:t>4</a:t>
            </a:fld>
            <a:endParaRPr lang="en-US"/>
          </a:p>
        </p:txBody>
      </p:sp>
    </p:spTree>
    <p:extLst>
      <p:ext uri="{BB962C8B-B14F-4D97-AF65-F5344CB8AC3E}">
        <p14:creationId xmlns:p14="http://schemas.microsoft.com/office/powerpoint/2010/main" val="1464757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all Facebook </a:t>
            </a:r>
            <a:r>
              <a:rPr lang="en-US" baseline="0" dirty="0" err="1" smtClean="0"/>
              <a:t>chatbots</a:t>
            </a:r>
            <a:r>
              <a:rPr lang="en-US" baseline="0" dirty="0" smtClean="0"/>
              <a:t> that were revealed on April </a:t>
            </a:r>
            <a:r>
              <a:rPr lang="en-US" baseline="0" dirty="0" smtClean="0"/>
              <a:t>12.</a:t>
            </a:r>
            <a:endParaRPr lang="en-US" baseline="0" dirty="0" smtClean="0"/>
          </a:p>
          <a:p>
            <a:r>
              <a:rPr lang="en-US" baseline="0" dirty="0" smtClean="0"/>
              <a:t>The one on the left is Poncho – the “weather cat” – he sends me a customized update each morning at 7:45am.</a:t>
            </a:r>
          </a:p>
          <a:p>
            <a:r>
              <a:rPr lang="en-US" dirty="0" smtClean="0"/>
              <a:t>The</a:t>
            </a:r>
            <a:r>
              <a:rPr lang="en-US" baseline="0" dirty="0" smtClean="0"/>
              <a:t> one in the middle is CNN. I typed technology and multiple stores appeared.</a:t>
            </a:r>
          </a:p>
          <a:p>
            <a:r>
              <a:rPr lang="en-US" baseline="0" dirty="0" smtClean="0"/>
              <a:t>The one on the right is the WSJ. I typed in the name of my old employer, and it asked first which company, and then sent a stock quote. </a:t>
            </a:r>
          </a:p>
          <a:p>
            <a:endParaRPr lang="en-US" dirty="0" smtClean="0"/>
          </a:p>
        </p:txBody>
      </p:sp>
      <p:sp>
        <p:nvSpPr>
          <p:cNvPr id="4" name="Slide Number Placeholder 3"/>
          <p:cNvSpPr>
            <a:spLocks noGrp="1"/>
          </p:cNvSpPr>
          <p:nvPr>
            <p:ph type="sldNum" sz="quarter" idx="10"/>
          </p:nvPr>
        </p:nvSpPr>
        <p:spPr/>
        <p:txBody>
          <a:bodyPr/>
          <a:lstStyle/>
          <a:p>
            <a:fld id="{E6388BB2-2DE3-4547-BF0E-37DE8FB9CE8B}" type="slidenum">
              <a:rPr lang="en-US" smtClean="0"/>
              <a:t>5</a:t>
            </a:fld>
            <a:endParaRPr lang="en-US"/>
          </a:p>
        </p:txBody>
      </p:sp>
    </p:spTree>
    <p:extLst>
      <p:ext uri="{BB962C8B-B14F-4D97-AF65-F5344CB8AC3E}">
        <p14:creationId xmlns:p14="http://schemas.microsoft.com/office/powerpoint/2010/main" val="54075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This is one</a:t>
            </a:r>
            <a:r>
              <a:rPr lang="en-US" baseline="0" dirty="0" smtClean="0"/>
              <a:t> of those business school like slides, with the “use case”. </a:t>
            </a:r>
          </a:p>
          <a:p>
            <a:r>
              <a:rPr lang="en-US" baseline="0" dirty="0" smtClean="0"/>
              <a:t>- It shows graphically how messaging has surpassed social networks in terms of monthly active users. </a:t>
            </a:r>
          </a:p>
          <a:p>
            <a:r>
              <a:rPr lang="en-US" baseline="0" dirty="0" smtClean="0"/>
              <a:t>- Messaging app is green line, social media is gray line.</a:t>
            </a:r>
          </a:p>
        </p:txBody>
      </p:sp>
      <p:sp>
        <p:nvSpPr>
          <p:cNvPr id="4" name="Slide Number Placeholder 3"/>
          <p:cNvSpPr>
            <a:spLocks noGrp="1"/>
          </p:cNvSpPr>
          <p:nvPr>
            <p:ph type="sldNum" sz="quarter" idx="10"/>
          </p:nvPr>
        </p:nvSpPr>
        <p:spPr/>
        <p:txBody>
          <a:bodyPr/>
          <a:lstStyle/>
          <a:p>
            <a:fld id="{E6388BB2-2DE3-4547-BF0E-37DE8FB9CE8B}" type="slidenum">
              <a:rPr lang="en-US" smtClean="0"/>
              <a:t>6</a:t>
            </a:fld>
            <a:endParaRPr lang="en-US"/>
          </a:p>
        </p:txBody>
      </p:sp>
    </p:spTree>
    <p:extLst>
      <p:ext uri="{BB962C8B-B14F-4D97-AF65-F5344CB8AC3E}">
        <p14:creationId xmlns:p14="http://schemas.microsoft.com/office/powerpoint/2010/main" val="106976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On April 12, 2016, Facebook opened</a:t>
            </a:r>
            <a:r>
              <a:rPr lang="en-US" baseline="0" dirty="0" smtClean="0"/>
              <a:t> its Messenger platform to </a:t>
            </a:r>
            <a:r>
              <a:rPr lang="en-US" baseline="0" dirty="0" err="1" smtClean="0"/>
              <a:t>chatbots</a:t>
            </a:r>
            <a:r>
              <a:rPr lang="en-US" baseline="0" dirty="0" smtClean="0"/>
              <a:t>. </a:t>
            </a:r>
            <a:endParaRPr lang="en-US" dirty="0" smtClean="0"/>
          </a:p>
          <a:p>
            <a:pPr marL="171450" indent="-171450">
              <a:buFontTx/>
              <a:buChar char="-"/>
            </a:pPr>
            <a:r>
              <a:rPr lang="en-US" dirty="0" smtClean="0"/>
              <a:t>Facebook has easy</a:t>
            </a:r>
            <a:r>
              <a:rPr lang="en-US" baseline="0" dirty="0" smtClean="0"/>
              <a:t> to understand directions complete with screenshots on how to set up a </a:t>
            </a:r>
            <a:r>
              <a:rPr lang="en-US" baseline="0" dirty="0" err="1" smtClean="0"/>
              <a:t>chatbot</a:t>
            </a:r>
            <a:r>
              <a:rPr lang="en-US" baseline="0" dirty="0" smtClean="0"/>
              <a:t> on Facebook using Messenger. </a:t>
            </a:r>
          </a:p>
          <a:p>
            <a:pPr marL="171450" indent="-171450">
              <a:buFontTx/>
              <a:buChar char="-"/>
            </a:pPr>
            <a:r>
              <a:rPr lang="en-US" baseline="0" dirty="0" smtClean="0"/>
              <a:t>The directions do not show you all of those other necessary steps…</a:t>
            </a:r>
            <a:endParaRPr lang="en-US" dirty="0"/>
          </a:p>
        </p:txBody>
      </p:sp>
      <p:sp>
        <p:nvSpPr>
          <p:cNvPr id="4" name="Slide Number Placeholder 3"/>
          <p:cNvSpPr>
            <a:spLocks noGrp="1"/>
          </p:cNvSpPr>
          <p:nvPr>
            <p:ph type="sldNum" sz="quarter" idx="10"/>
          </p:nvPr>
        </p:nvSpPr>
        <p:spPr/>
        <p:txBody>
          <a:bodyPr/>
          <a:lstStyle/>
          <a:p>
            <a:fld id="{E6388BB2-2DE3-4547-BF0E-37DE8FB9CE8B}" type="slidenum">
              <a:rPr lang="en-US" smtClean="0"/>
              <a:t>8</a:t>
            </a:fld>
            <a:endParaRPr lang="en-US"/>
          </a:p>
        </p:txBody>
      </p:sp>
    </p:spTree>
    <p:extLst>
      <p:ext uri="{BB962C8B-B14F-4D97-AF65-F5344CB8AC3E}">
        <p14:creationId xmlns:p14="http://schemas.microsoft.com/office/powerpoint/2010/main" val="373763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err="1" smtClean="0"/>
              <a:t>Github</a:t>
            </a:r>
            <a:r>
              <a:rPr lang="en-US" baseline="0" dirty="0" smtClean="0"/>
              <a:t> readme – complete with pictures and files that you can use as templates. </a:t>
            </a:r>
          </a:p>
          <a:p>
            <a:pPr marL="171450" indent="-171450">
              <a:buFontTx/>
              <a:buChar char="-"/>
            </a:pPr>
            <a:r>
              <a:rPr lang="en-US" dirty="0" smtClean="0"/>
              <a:t>Building a server – with Node and </a:t>
            </a:r>
            <a:r>
              <a:rPr lang="en-US" dirty="0" err="1" smtClean="0"/>
              <a:t>Heroku</a:t>
            </a:r>
            <a:r>
              <a:rPr lang="en-US" dirty="0" smtClean="0"/>
              <a:t>. </a:t>
            </a:r>
            <a:endParaRPr lang="en-US" baseline="0" dirty="0" smtClean="0"/>
          </a:p>
          <a:p>
            <a:pPr marL="628650" lvl="1" indent="-171450">
              <a:buFontTx/>
              <a:buChar char="-"/>
            </a:pPr>
            <a:r>
              <a:rPr lang="en-US" dirty="0" smtClean="0"/>
              <a:t>Use </a:t>
            </a:r>
            <a:r>
              <a:rPr lang="en-US" dirty="0" err="1" smtClean="0"/>
              <a:t>Node.js</a:t>
            </a:r>
            <a:r>
              <a:rPr lang="en-US" dirty="0" smtClean="0"/>
              <a:t> </a:t>
            </a:r>
            <a:r>
              <a:rPr lang="en-US" baseline="0" dirty="0" smtClean="0"/>
              <a:t>It is open source and allows for the development of server-side Web applications. It runs in the shell. It looks like Flask. </a:t>
            </a:r>
          </a:p>
          <a:p>
            <a:pPr marL="628650" lvl="1" indent="-171450">
              <a:buFontTx/>
              <a:buChar char="-"/>
            </a:pPr>
            <a:r>
              <a:rPr lang="en-US" baseline="0" dirty="0" smtClean="0"/>
              <a:t>Create a </a:t>
            </a:r>
            <a:r>
              <a:rPr lang="en-US" baseline="0" dirty="0" err="1" smtClean="0"/>
              <a:t>javascript</a:t>
            </a:r>
            <a:r>
              <a:rPr lang="en-US" baseline="0" dirty="0" smtClean="0"/>
              <a:t> index file (akin to a </a:t>
            </a:r>
            <a:r>
              <a:rPr lang="en-US" baseline="0" dirty="0" err="1" smtClean="0"/>
              <a:t>server.py</a:t>
            </a:r>
            <a:r>
              <a:rPr lang="en-US" baseline="0" dirty="0" smtClean="0"/>
              <a:t> file); be warned that the syntax he uses for JavaScript does not make sublime happy, so you will want to make changes. It basically tells the server what to do. </a:t>
            </a:r>
          </a:p>
          <a:p>
            <a:pPr marL="1085850" lvl="2" indent="-171450">
              <a:buFontTx/>
              <a:buChar char="-"/>
            </a:pPr>
            <a:r>
              <a:rPr lang="en-US" baseline="0" dirty="0" smtClean="0"/>
              <a:t>Require </a:t>
            </a:r>
            <a:r>
              <a:rPr lang="en-US" baseline="0" dirty="0" smtClean="0"/>
              <a:t>– us with </a:t>
            </a:r>
            <a:r>
              <a:rPr lang="en-US" baseline="0" dirty="0" err="1" smtClean="0"/>
              <a:t>node.js</a:t>
            </a:r>
            <a:r>
              <a:rPr lang="en-US" baseline="0" dirty="0" smtClean="0"/>
              <a:t> </a:t>
            </a:r>
            <a:r>
              <a:rPr lang="en-US" baseline="0" dirty="0" smtClean="0"/>
              <a:t>to load modules (similar to import in python) </a:t>
            </a:r>
          </a:p>
          <a:p>
            <a:pPr marL="1543050" lvl="3" indent="-171450">
              <a:buFontTx/>
              <a:buChar char="-"/>
            </a:pPr>
            <a:r>
              <a:rPr lang="en-US" baseline="0" dirty="0" smtClean="0"/>
              <a:t>Express is a collection that makes it easier to create a web server in node.</a:t>
            </a:r>
          </a:p>
          <a:p>
            <a:pPr marL="1543050" lvl="3" indent="-171450">
              <a:buFontTx/>
              <a:buChar char="-"/>
            </a:pPr>
            <a:r>
              <a:rPr lang="en-US" baseline="0" dirty="0" err="1" smtClean="0"/>
              <a:t>bodyParser</a:t>
            </a:r>
            <a:r>
              <a:rPr lang="en-US" baseline="0" dirty="0" smtClean="0"/>
              <a:t> parses text</a:t>
            </a:r>
          </a:p>
          <a:p>
            <a:pPr marL="1543050" lvl="3" indent="-171450">
              <a:buFontTx/>
              <a:buChar char="-"/>
            </a:pPr>
            <a:r>
              <a:rPr lang="en-US" baseline="0" dirty="0" smtClean="0"/>
              <a:t>Request module makes it easier to make http calls, e.g. get and post method</a:t>
            </a:r>
          </a:p>
          <a:p>
            <a:pPr marL="1085850" lvl="2" indent="-171450">
              <a:buFontTx/>
              <a:buChar char="-"/>
            </a:pPr>
            <a:r>
              <a:rPr lang="en-US" baseline="0" dirty="0" smtClean="0"/>
              <a:t>Set the port to 5000 </a:t>
            </a:r>
          </a:p>
          <a:p>
            <a:pPr marL="1085850" lvl="2" indent="-171450">
              <a:buFontTx/>
              <a:buChar char="-"/>
            </a:pPr>
            <a:r>
              <a:rPr lang="en-US" baseline="0" dirty="0" smtClean="0"/>
              <a:t>Sets up an index route</a:t>
            </a:r>
          </a:p>
          <a:p>
            <a:pPr marL="1085850" lvl="2" indent="-171450">
              <a:buFontTx/>
              <a:buChar char="-"/>
            </a:pPr>
            <a:r>
              <a:rPr lang="en-US" baseline="0" dirty="0" smtClean="0"/>
              <a:t>Sets up a route for </a:t>
            </a:r>
            <a:r>
              <a:rPr lang="en-US" baseline="0" dirty="0" err="1" smtClean="0"/>
              <a:t>facebook</a:t>
            </a:r>
            <a:r>
              <a:rPr lang="en-US" baseline="0" dirty="0" smtClean="0"/>
              <a:t> verification (see it in the next step) </a:t>
            </a:r>
          </a:p>
          <a:p>
            <a:pPr marL="1085850" lvl="2" indent="-171450">
              <a:buFontTx/>
              <a:buChar char="-"/>
            </a:pPr>
            <a:r>
              <a:rPr lang="en-US" baseline="0" dirty="0" smtClean="0"/>
              <a:t>The next thing I want to point </a:t>
            </a:r>
            <a:r>
              <a:rPr lang="en-US" baseline="0" dirty="0" smtClean="0"/>
              <a:t>out </a:t>
            </a:r>
            <a:r>
              <a:rPr lang="en-US" baseline="0" dirty="0" smtClean="0"/>
              <a:t>is the route for using the post method </a:t>
            </a:r>
          </a:p>
          <a:p>
            <a:pPr marL="1543050" lvl="3" indent="-171450">
              <a:buFontTx/>
              <a:buChar char="-"/>
            </a:pPr>
            <a:r>
              <a:rPr lang="en-US" baseline="0" dirty="0" smtClean="0"/>
              <a:t>this is a </a:t>
            </a:r>
            <a:r>
              <a:rPr lang="en-US" baseline="0" dirty="0" err="1" smtClean="0"/>
              <a:t>webhook</a:t>
            </a:r>
            <a:r>
              <a:rPr lang="en-US" baseline="0" dirty="0" smtClean="0"/>
              <a:t> – e.g. it will post a message to a URL when certain things happen; here it will post the bots message, which for this bot is an echo, e.g. it will just stay back what you said to it. </a:t>
            </a:r>
          </a:p>
          <a:p>
            <a:pPr marL="1085850" lvl="2" indent="-171450">
              <a:buFontTx/>
              <a:buChar char="-"/>
            </a:pPr>
            <a:r>
              <a:rPr lang="en-US" baseline="0" dirty="0" smtClean="0"/>
              <a:t>Then the function that actually sends the text messages. </a:t>
            </a:r>
          </a:p>
          <a:p>
            <a:pPr marL="171450" lvl="0" indent="-171450">
              <a:buFontTx/>
              <a:buChar char="-"/>
            </a:pPr>
            <a:r>
              <a:rPr lang="en-US" baseline="0" dirty="0" smtClean="0"/>
              <a:t>Deploy with </a:t>
            </a:r>
            <a:r>
              <a:rPr lang="en-US" dirty="0" err="1" smtClean="0"/>
              <a:t>Heroku</a:t>
            </a:r>
            <a:r>
              <a:rPr lang="en-US" dirty="0" smtClean="0"/>
              <a:t>,</a:t>
            </a:r>
            <a:r>
              <a:rPr lang="en-US" baseline="0" dirty="0" smtClean="0"/>
              <a:t> </a:t>
            </a:r>
            <a:r>
              <a:rPr lang="en-US" dirty="0" smtClean="0"/>
              <a:t>cloud based development platform</a:t>
            </a:r>
            <a:r>
              <a:rPr lang="en-US" baseline="0" dirty="0" smtClean="0"/>
              <a:t> that allows you to develop and deploy an app. Thankfully, </a:t>
            </a:r>
            <a:r>
              <a:rPr lang="en-US" baseline="0" dirty="0" err="1" smtClean="0"/>
              <a:t>Heroku</a:t>
            </a:r>
            <a:r>
              <a:rPr lang="en-US" baseline="0" dirty="0" smtClean="0"/>
              <a:t> works just like </a:t>
            </a:r>
            <a:r>
              <a:rPr lang="en-US" baseline="0" dirty="0" err="1" smtClean="0"/>
              <a:t>git</a:t>
            </a:r>
            <a:r>
              <a:rPr lang="en-US" baseline="0" dirty="0" smtClean="0"/>
              <a:t>, so it will look familiar and you run it in the terminal window. </a:t>
            </a:r>
            <a:r>
              <a:rPr lang="en-US" baseline="0" dirty="0" err="1" smtClean="0"/>
              <a:t>Git</a:t>
            </a:r>
            <a:r>
              <a:rPr lang="en-US" baseline="0" dirty="0" smtClean="0"/>
              <a:t> commit </a:t>
            </a:r>
            <a:r>
              <a:rPr lang="en-US" baseline="0" dirty="0" smtClean="0"/>
              <a:t>and then create a new </a:t>
            </a:r>
            <a:r>
              <a:rPr lang="en-US" baseline="0" dirty="0" err="1" smtClean="0"/>
              <a:t>Heroku</a:t>
            </a:r>
            <a:r>
              <a:rPr lang="en-US" baseline="0" dirty="0" smtClean="0"/>
              <a:t> instance and push </a:t>
            </a:r>
            <a:r>
              <a:rPr lang="en-US" baseline="0" dirty="0" smtClean="0"/>
              <a:t>it to </a:t>
            </a:r>
            <a:r>
              <a:rPr lang="en-US" baseline="0" dirty="0" err="1" smtClean="0"/>
              <a:t>Heroku</a:t>
            </a:r>
            <a:r>
              <a:rPr lang="en-US" baseline="0" dirty="0" smtClean="0"/>
              <a:t>. </a:t>
            </a:r>
          </a:p>
        </p:txBody>
      </p:sp>
      <p:sp>
        <p:nvSpPr>
          <p:cNvPr id="4" name="Slide Number Placeholder 3"/>
          <p:cNvSpPr>
            <a:spLocks noGrp="1"/>
          </p:cNvSpPr>
          <p:nvPr>
            <p:ph type="sldNum" sz="quarter" idx="10"/>
          </p:nvPr>
        </p:nvSpPr>
        <p:spPr/>
        <p:txBody>
          <a:bodyPr/>
          <a:lstStyle/>
          <a:p>
            <a:fld id="{E6388BB2-2DE3-4547-BF0E-37DE8FB9CE8B}" type="slidenum">
              <a:rPr lang="en-US" smtClean="0"/>
              <a:t>9</a:t>
            </a:fld>
            <a:endParaRPr lang="en-US"/>
          </a:p>
        </p:txBody>
      </p:sp>
    </p:spTree>
    <p:extLst>
      <p:ext uri="{BB962C8B-B14F-4D97-AF65-F5344CB8AC3E}">
        <p14:creationId xmlns:p14="http://schemas.microsoft.com/office/powerpoint/2010/main" val="1128883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First,</a:t>
            </a:r>
            <a:r>
              <a:rPr lang="en-US" baseline="0" dirty="0" smtClean="0"/>
              <a:t> I had to register as a Facebook developer and accept their terms of service.</a:t>
            </a:r>
          </a:p>
          <a:p>
            <a:endParaRPr lang="en-US" baseline="0" dirty="0" smtClean="0"/>
          </a:p>
          <a:p>
            <a:r>
              <a:rPr lang="en-US" baseline="0" dirty="0" smtClean="0"/>
              <a:t>- Then:</a:t>
            </a:r>
          </a:p>
          <a:p>
            <a:pPr marL="171450" indent="-171450">
              <a:buFont typeface="Arial" charset="0"/>
              <a:buChar char="•"/>
            </a:pPr>
            <a:r>
              <a:rPr lang="en-US" baseline="0" dirty="0" smtClean="0"/>
              <a:t>Create a Facebook app or a page – I set up a page </a:t>
            </a:r>
          </a:p>
          <a:p>
            <a:pPr marL="171450" indent="-171450">
              <a:buFont typeface="Arial" charset="0"/>
              <a:buChar char="•"/>
            </a:pPr>
            <a:r>
              <a:rPr lang="en-US" baseline="0" dirty="0" smtClean="0"/>
              <a:t>Give Facebook the information about your </a:t>
            </a:r>
            <a:r>
              <a:rPr lang="en-US" baseline="0" dirty="0" err="1" smtClean="0"/>
              <a:t>webhook</a:t>
            </a:r>
            <a:endParaRPr lang="en-US" baseline="0" dirty="0" smtClean="0"/>
          </a:p>
          <a:p>
            <a:pPr marL="171450" indent="-171450">
              <a:buFont typeface="Arial" charset="0"/>
              <a:buChar char="•"/>
            </a:pPr>
            <a:r>
              <a:rPr lang="en-US" baseline="0" dirty="0" smtClean="0"/>
              <a:t>Get an access token for your Facebook page – there is a really easy interface for this; you will want to keep this private the same way we did for the Twitter bot.</a:t>
            </a:r>
          </a:p>
          <a:p>
            <a:pPr marL="171450" indent="-171450">
              <a:buFont typeface="Arial" charset="0"/>
              <a:buChar char="•"/>
            </a:pPr>
            <a:r>
              <a:rPr lang="en-US" baseline="0" dirty="0" smtClean="0"/>
              <a:t>Use the curl command (MAC) to start the app and enable sending messages. </a:t>
            </a:r>
          </a:p>
          <a:p>
            <a:pPr marL="628650" lvl="1" indent="-171450">
              <a:buFont typeface="Arial" charset="0"/>
              <a:buChar char="•"/>
            </a:pPr>
            <a:r>
              <a:rPr lang="en-US" dirty="0" smtClean="0"/>
              <a:t>curl -X POST "https://</a:t>
            </a:r>
            <a:r>
              <a:rPr lang="en-US" dirty="0" err="1" smtClean="0"/>
              <a:t>graph.facebook.com</a:t>
            </a:r>
            <a:r>
              <a:rPr lang="en-US" dirty="0" smtClean="0"/>
              <a:t>/v2.6/me/</a:t>
            </a:r>
            <a:r>
              <a:rPr lang="en-US" dirty="0" err="1" smtClean="0"/>
              <a:t>subscribed_apps?access_token</a:t>
            </a:r>
            <a:r>
              <a:rPr lang="en-US" dirty="0" smtClean="0"/>
              <a:t>=&lt;PAGE_ACCESS_TOKEN&gt;"</a:t>
            </a:r>
            <a:endParaRPr lang="en-US" baseline="0" dirty="0" smtClean="0"/>
          </a:p>
          <a:p>
            <a:pPr marL="171450" indent="-171450">
              <a:buFont typeface="Arial"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6388BB2-2DE3-4547-BF0E-37DE8FB9CE8B}" type="slidenum">
              <a:rPr lang="en-US" smtClean="0"/>
              <a:t>10</a:t>
            </a:fld>
            <a:endParaRPr lang="en-US"/>
          </a:p>
        </p:txBody>
      </p:sp>
    </p:spTree>
    <p:extLst>
      <p:ext uri="{BB962C8B-B14F-4D97-AF65-F5344CB8AC3E}">
        <p14:creationId xmlns:p14="http://schemas.microsoft.com/office/powerpoint/2010/main" val="122572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aseline="0" dirty="0" smtClean="0"/>
          </a:p>
          <a:p>
            <a:pPr marL="171450" indent="-171450">
              <a:buFontTx/>
              <a:buChar char="-"/>
            </a:pPr>
            <a:r>
              <a:rPr lang="en-US" baseline="0" dirty="0" smtClean="0"/>
              <a:t>Commit the code again and </a:t>
            </a:r>
            <a:r>
              <a:rPr lang="en-US" baseline="0" dirty="0" smtClean="0"/>
              <a:t>then </a:t>
            </a:r>
            <a:r>
              <a:rPr lang="en-US" baseline="0" dirty="0" smtClean="0"/>
              <a:t>push it to </a:t>
            </a:r>
            <a:r>
              <a:rPr lang="en-US" baseline="0" dirty="0" err="1" smtClean="0"/>
              <a:t>Heroku</a:t>
            </a:r>
            <a:r>
              <a:rPr lang="en-US" baseline="0" dirty="0" smtClean="0"/>
              <a:t>.</a:t>
            </a:r>
          </a:p>
          <a:p>
            <a:pPr marL="171450" indent="-171450">
              <a:buFontTx/>
              <a:buChar char="-"/>
            </a:pPr>
            <a:r>
              <a:rPr lang="en-US" baseline="0" dirty="0" smtClean="0"/>
              <a:t>Go to your </a:t>
            </a:r>
            <a:r>
              <a:rPr lang="en-US" baseline="0" dirty="0" err="1" smtClean="0"/>
              <a:t>facebook</a:t>
            </a:r>
            <a:r>
              <a:rPr lang="en-US" baseline="0" dirty="0" smtClean="0"/>
              <a:t> page and start chatting! It will echo back messages both on your </a:t>
            </a:r>
            <a:r>
              <a:rPr lang="en-US" baseline="0" dirty="0" err="1" smtClean="0"/>
              <a:t>facebook</a:t>
            </a:r>
            <a:r>
              <a:rPr lang="en-US" baseline="0" dirty="0" smtClean="0"/>
              <a:t> page and in the messenger app. I am showing pictures of both. </a:t>
            </a:r>
          </a:p>
          <a:p>
            <a:pPr marL="171450" indent="-171450">
              <a:buFontTx/>
              <a:buChar char="-"/>
            </a:pPr>
            <a:r>
              <a:rPr lang="en-US" baseline="0" dirty="0" smtClean="0"/>
              <a:t>NOTE: FACEBOOK MUST APPROVE A CHATBOT BEFORE YOU CAN RELEASE IT TO THE PUBLIC; WITHOUT THEIR APPROVAL, ONLY ADMINS AND A FEW SELECT OTHERS CAN SEE/USE YOUR CHATBOT</a:t>
            </a:r>
            <a:r>
              <a:rPr lang="en-US" baseline="0" dirty="0" smtClean="0"/>
              <a:t>.</a:t>
            </a:r>
            <a:endParaRPr lang="en-US" baseline="0" dirty="0" smtClean="0"/>
          </a:p>
        </p:txBody>
      </p:sp>
      <p:sp>
        <p:nvSpPr>
          <p:cNvPr id="4" name="Slide Number Placeholder 3"/>
          <p:cNvSpPr>
            <a:spLocks noGrp="1"/>
          </p:cNvSpPr>
          <p:nvPr>
            <p:ph type="sldNum" sz="quarter" idx="10"/>
          </p:nvPr>
        </p:nvSpPr>
        <p:spPr/>
        <p:txBody>
          <a:bodyPr/>
          <a:lstStyle/>
          <a:p>
            <a:fld id="{E6388BB2-2DE3-4547-BF0E-37DE8FB9CE8B}" type="slidenum">
              <a:rPr lang="en-US" smtClean="0"/>
              <a:t>11</a:t>
            </a:fld>
            <a:endParaRPr lang="en-US"/>
          </a:p>
        </p:txBody>
      </p:sp>
    </p:spTree>
    <p:extLst>
      <p:ext uri="{BB962C8B-B14F-4D97-AF65-F5344CB8AC3E}">
        <p14:creationId xmlns:p14="http://schemas.microsoft.com/office/powerpoint/2010/main" val="608931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err="1" smtClean="0"/>
              <a:t>Pandorabots</a:t>
            </a:r>
            <a:r>
              <a:rPr lang="en-US" dirty="0" smtClean="0"/>
              <a:t> is a web service for building</a:t>
            </a:r>
            <a:r>
              <a:rPr lang="en-US" baseline="0" dirty="0" smtClean="0"/>
              <a:t> and deploying </a:t>
            </a:r>
            <a:r>
              <a:rPr lang="en-US" baseline="0" dirty="0" err="1" smtClean="0"/>
              <a:t>chatbots</a:t>
            </a:r>
            <a:r>
              <a:rPr lang="en-US" baseline="0" dirty="0" smtClean="0"/>
              <a:t> – IT IS IN BETA. </a:t>
            </a:r>
          </a:p>
          <a:p>
            <a:pPr marL="171450" indent="-171450">
              <a:buFontTx/>
              <a:buChar char="-"/>
            </a:pPr>
            <a:r>
              <a:rPr lang="en-US" baseline="0" dirty="0" smtClean="0"/>
              <a:t>It is an IDE (Integrated Development Environment).</a:t>
            </a:r>
          </a:p>
          <a:p>
            <a:pPr marL="171450" indent="-171450">
              <a:buFontTx/>
              <a:buChar char="-"/>
            </a:pPr>
            <a:r>
              <a:rPr lang="en-US" baseline="0" dirty="0" smtClean="0"/>
              <a:t>So you can write the AIML for your </a:t>
            </a:r>
            <a:r>
              <a:rPr lang="en-US" baseline="0" dirty="0" err="1" smtClean="0"/>
              <a:t>chatbot</a:t>
            </a:r>
            <a:r>
              <a:rPr lang="en-US" baseline="0" dirty="0" smtClean="0"/>
              <a:t> in an on screen editor. Then, you can test it out (they refer to this as ‘training’), which is akin to using a python interactive terminal, to see how it will respond. </a:t>
            </a:r>
          </a:p>
          <a:p>
            <a:pPr marL="171450" indent="-171450">
              <a:buFontTx/>
              <a:buChar char="-"/>
            </a:pPr>
            <a:endParaRPr lang="en-US" baseline="0" dirty="0" smtClean="0"/>
          </a:p>
          <a:p>
            <a:pPr marL="171450" indent="-171450">
              <a:buFontTx/>
              <a:buChar char="-"/>
            </a:pPr>
            <a:r>
              <a:rPr lang="en-US" baseline="0" dirty="0" smtClean="0"/>
              <a:t>AIML (</a:t>
            </a:r>
            <a:r>
              <a:rPr lang="en-US" baseline="0" dirty="0" err="1" smtClean="0"/>
              <a:t>Artifical</a:t>
            </a:r>
            <a:r>
              <a:rPr lang="en-US" baseline="0" dirty="0" smtClean="0"/>
              <a:t> Intelligence Markup Language – open standard for customizing an </a:t>
            </a:r>
            <a:r>
              <a:rPr lang="en-US" baseline="0" dirty="0" err="1" smtClean="0"/>
              <a:t>ALICEbot</a:t>
            </a:r>
            <a:r>
              <a:rPr lang="en-US" baseline="0" dirty="0" smtClean="0"/>
              <a:t> (more about that soon).</a:t>
            </a:r>
          </a:p>
          <a:p>
            <a:pPr marL="628650" lvl="1" indent="-171450">
              <a:buFontTx/>
              <a:buChar char="-"/>
            </a:pPr>
            <a:r>
              <a:rPr lang="en-US" baseline="0" dirty="0" smtClean="0"/>
              <a:t> It is an XML compliant language. XML (Extensible Markup Language) is a markup language that defines a set of rules for encoding documents in a format that is readable by machines and humans)  </a:t>
            </a:r>
          </a:p>
          <a:p>
            <a:pPr marL="171450" indent="-171450">
              <a:buFontTx/>
              <a:buChar char="-"/>
            </a:pPr>
            <a:endParaRPr lang="en-US" baseline="0" dirty="0" smtClean="0"/>
          </a:p>
          <a:p>
            <a:pPr marL="171450" indent="-171450">
              <a:buFontTx/>
              <a:buChar char="-"/>
            </a:pPr>
            <a:r>
              <a:rPr lang="en-US" baseline="0" dirty="0" smtClean="0"/>
              <a:t>AIML looks a lot like html. READ COMMENTS </a:t>
            </a:r>
            <a:r>
              <a:rPr lang="en-US" baseline="0" dirty="0" smtClean="0"/>
              <a:t>PUT INTO CODE</a:t>
            </a:r>
            <a:endParaRPr lang="en-US" baseline="0" dirty="0" smtClean="0"/>
          </a:p>
          <a:p>
            <a:pPr marL="171450" indent="-171450">
              <a:buFontTx/>
              <a:buChar char="-"/>
            </a:pPr>
            <a:endParaRPr lang="en-US" baseline="0" dirty="0" smtClean="0"/>
          </a:p>
          <a:p>
            <a:pPr marL="171450" indent="-171450">
              <a:buFontTx/>
              <a:buChar char="-"/>
            </a:pPr>
            <a:r>
              <a:rPr lang="en-US" sz="1200" b="0" i="0" kern="1200" dirty="0" smtClean="0">
                <a:solidFill>
                  <a:schemeClr val="tx1"/>
                </a:solidFill>
                <a:effectLst/>
                <a:latin typeface="+mn-lt"/>
                <a:ea typeface="+mn-ea"/>
                <a:cs typeface="+mn-cs"/>
              </a:rPr>
              <a:t>There</a:t>
            </a:r>
            <a:r>
              <a:rPr lang="en-US" sz="1200" b="0" i="0" kern="1200" baseline="0" dirty="0" smtClean="0">
                <a:solidFill>
                  <a:schemeClr val="tx1"/>
                </a:solidFill>
                <a:effectLst/>
                <a:latin typeface="+mn-lt"/>
                <a:ea typeface="+mn-ea"/>
                <a:cs typeface="+mn-cs"/>
              </a:rPr>
              <a:t> is something called the UDC (Ultimate Default Category) which is a fallback response when the </a:t>
            </a:r>
            <a:r>
              <a:rPr lang="en-US" sz="1200" b="0" i="0" kern="1200" baseline="0" dirty="0" err="1" smtClean="0">
                <a:solidFill>
                  <a:schemeClr val="tx1"/>
                </a:solidFill>
                <a:effectLst/>
                <a:latin typeface="+mn-lt"/>
                <a:ea typeface="+mn-ea"/>
                <a:cs typeface="+mn-cs"/>
              </a:rPr>
              <a:t>chatbot</a:t>
            </a:r>
            <a:r>
              <a:rPr lang="en-US" sz="1200" b="0" i="0" kern="1200" baseline="0" dirty="0" smtClean="0">
                <a:solidFill>
                  <a:schemeClr val="tx1"/>
                </a:solidFill>
                <a:effectLst/>
                <a:latin typeface="+mn-lt"/>
                <a:ea typeface="+mn-ea"/>
                <a:cs typeface="+mn-cs"/>
              </a:rPr>
              <a:t> cannot match any pattern. The UDC is another AIML file and it can be edited. </a:t>
            </a:r>
            <a:r>
              <a:rPr lang="en-US" sz="1200" b="0" i="0" kern="1200" baseline="0" dirty="0" err="1" smtClean="0">
                <a:solidFill>
                  <a:schemeClr val="tx1"/>
                </a:solidFill>
                <a:effectLst/>
                <a:latin typeface="+mn-lt"/>
                <a:ea typeface="+mn-ea"/>
                <a:cs typeface="+mn-cs"/>
              </a:rPr>
              <a:t>Pandorabots</a:t>
            </a:r>
            <a:r>
              <a:rPr lang="en-US" sz="1200" b="0" i="0" kern="1200" baseline="0" dirty="0" smtClean="0">
                <a:solidFill>
                  <a:schemeClr val="tx1"/>
                </a:solidFill>
                <a:effectLst/>
                <a:latin typeface="+mn-lt"/>
                <a:ea typeface="+mn-ea"/>
                <a:cs typeface="+mn-cs"/>
              </a:rPr>
              <a:t> comes with a default, that just states “I have no answer for that.” </a:t>
            </a:r>
          </a:p>
        </p:txBody>
      </p:sp>
      <p:sp>
        <p:nvSpPr>
          <p:cNvPr id="4" name="Slide Number Placeholder 3"/>
          <p:cNvSpPr>
            <a:spLocks noGrp="1"/>
          </p:cNvSpPr>
          <p:nvPr>
            <p:ph type="sldNum" sz="quarter" idx="10"/>
          </p:nvPr>
        </p:nvSpPr>
        <p:spPr/>
        <p:txBody>
          <a:bodyPr/>
          <a:lstStyle/>
          <a:p>
            <a:fld id="{E6388BB2-2DE3-4547-BF0E-37DE8FB9CE8B}" type="slidenum">
              <a:rPr lang="en-US" smtClean="0"/>
              <a:t>12</a:t>
            </a:fld>
            <a:endParaRPr lang="en-US"/>
          </a:p>
        </p:txBody>
      </p:sp>
    </p:spTree>
    <p:extLst>
      <p:ext uri="{BB962C8B-B14F-4D97-AF65-F5344CB8AC3E}">
        <p14:creationId xmlns:p14="http://schemas.microsoft.com/office/powerpoint/2010/main" val="1661959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Artifical</a:t>
            </a:r>
            <a:r>
              <a:rPr lang="en-US" dirty="0" smtClean="0"/>
              <a:t> Intelligence Foundation promotes AIML, and also the free A.L.I.C.E.</a:t>
            </a:r>
            <a:r>
              <a:rPr lang="en-US" baseline="0" dirty="0" smtClean="0"/>
              <a:t> AIML, which is a knowledge base of 41,000 categories. Remember, a category is a unit of knowledge. You can download it from Google Code. </a:t>
            </a:r>
            <a:endParaRPr lang="en-US" dirty="0" smtClean="0"/>
          </a:p>
          <a:p>
            <a:endParaRPr lang="en-US" dirty="0" smtClean="0"/>
          </a:p>
          <a:p>
            <a:r>
              <a:rPr lang="en-US" dirty="0" err="1" smtClean="0"/>
              <a:t>Pandorabots</a:t>
            </a:r>
            <a:r>
              <a:rPr lang="en-US" dirty="0" smtClean="0"/>
              <a:t> has ROSIE, which is a</a:t>
            </a:r>
            <a:r>
              <a:rPr lang="en-US" baseline="0" dirty="0" smtClean="0"/>
              <a:t> version of ALICE optimized for their site.</a:t>
            </a:r>
            <a:r>
              <a:rPr lang="en-US" dirty="0" smtClean="0"/>
              <a:t> (think </a:t>
            </a:r>
            <a:r>
              <a:rPr lang="en-US" dirty="0" err="1" smtClean="0"/>
              <a:t>Jetsons</a:t>
            </a:r>
            <a:r>
              <a:rPr lang="en-US" dirty="0" smtClean="0"/>
              <a:t>) </a:t>
            </a:r>
          </a:p>
          <a:p>
            <a:endParaRPr lang="en-US" dirty="0" smtClean="0"/>
          </a:p>
          <a:p>
            <a:pPr marL="171450" indent="-171450">
              <a:buFontTx/>
              <a:buChar char="-"/>
            </a:pPr>
            <a:r>
              <a:rPr lang="en-US" sz="1200" b="0" i="0" kern="1200" baseline="0" dirty="0" smtClean="0">
                <a:solidFill>
                  <a:schemeClr val="tx1"/>
                </a:solidFill>
                <a:effectLst/>
                <a:latin typeface="+mn-lt"/>
                <a:ea typeface="+mn-ea"/>
                <a:cs typeface="+mn-cs"/>
              </a:rPr>
              <a:t>PANDORABOTS has a </a:t>
            </a:r>
            <a:r>
              <a:rPr lang="en-US" sz="1200" b="0" i="0" kern="1200" baseline="0" dirty="0" err="1" smtClean="0">
                <a:solidFill>
                  <a:schemeClr val="tx1"/>
                </a:solidFill>
                <a:effectLst/>
                <a:latin typeface="+mn-lt"/>
                <a:ea typeface="+mn-ea"/>
                <a:cs typeface="+mn-cs"/>
              </a:rPr>
              <a:t>RESTful</a:t>
            </a:r>
            <a:r>
              <a:rPr lang="en-US" sz="1200" b="0" i="0" kern="1200" baseline="0" dirty="0" smtClean="0">
                <a:solidFill>
                  <a:schemeClr val="tx1"/>
                </a:solidFill>
                <a:effectLst/>
                <a:latin typeface="+mn-lt"/>
                <a:ea typeface="+mn-ea"/>
                <a:cs typeface="+mn-cs"/>
              </a:rPr>
              <a:t> API (I believe we are going to learn more about that in this afternoon’s lecture too - everything that you need is in the request) that will let you integrate the </a:t>
            </a:r>
            <a:r>
              <a:rPr lang="en-US" sz="1200" b="0" i="0" kern="1200" baseline="0" dirty="0" err="1" smtClean="0">
                <a:solidFill>
                  <a:schemeClr val="tx1"/>
                </a:solidFill>
                <a:effectLst/>
                <a:latin typeface="+mn-lt"/>
                <a:ea typeface="+mn-ea"/>
                <a:cs typeface="+mn-cs"/>
              </a:rPr>
              <a:t>chabot</a:t>
            </a:r>
            <a:r>
              <a:rPr lang="en-US" sz="1200" b="0" i="0" kern="1200" baseline="0" dirty="0" smtClean="0">
                <a:solidFill>
                  <a:schemeClr val="tx1"/>
                </a:solidFill>
                <a:effectLst/>
                <a:latin typeface="+mn-lt"/>
                <a:ea typeface="+mn-ea"/>
                <a:cs typeface="+mn-cs"/>
              </a:rPr>
              <a:t> you build on their site into various messaging applications (Slack, Twitter, </a:t>
            </a:r>
            <a:r>
              <a:rPr lang="en-US" sz="1200" b="0" i="0" kern="1200" baseline="0" dirty="0" err="1" smtClean="0">
                <a:solidFill>
                  <a:schemeClr val="tx1"/>
                </a:solidFill>
                <a:effectLst/>
                <a:latin typeface="+mn-lt"/>
                <a:ea typeface="+mn-ea"/>
                <a:cs typeface="+mn-cs"/>
              </a:rPr>
              <a:t>Hubot</a:t>
            </a:r>
            <a:r>
              <a:rPr lang="en-US" sz="1200" b="0" i="0" kern="1200" baseline="0" dirty="0" smtClean="0">
                <a:solidFill>
                  <a:schemeClr val="tx1"/>
                </a:solidFill>
                <a:effectLst/>
                <a:latin typeface="+mn-lt"/>
                <a:ea typeface="+mn-ea"/>
                <a:cs typeface="+mn-cs"/>
              </a:rPr>
              <a:t>, Facebook, Skype, </a:t>
            </a:r>
            <a:r>
              <a:rPr lang="en-US" sz="1200" b="0" i="0" kern="1200" baseline="0" dirty="0" err="1" smtClean="0">
                <a:solidFill>
                  <a:schemeClr val="tx1"/>
                </a:solidFill>
                <a:effectLst/>
                <a:latin typeface="+mn-lt"/>
                <a:ea typeface="+mn-ea"/>
                <a:cs typeface="+mn-cs"/>
              </a:rPr>
              <a:t>Twilio</a:t>
            </a:r>
            <a:r>
              <a:rPr lang="en-US" sz="1200" b="0" i="0" kern="1200" baseline="0" dirty="0" smtClean="0">
                <a:solidFill>
                  <a:schemeClr val="tx1"/>
                </a:solidFill>
                <a:effectLst/>
                <a:latin typeface="+mn-lt"/>
                <a:ea typeface="+mn-ea"/>
                <a:cs typeface="+mn-cs"/>
              </a:rPr>
              <a:t>, and more)  – for a fee. Based upon the number of bots that you have and the number of interactions you will have each month. </a:t>
            </a:r>
          </a:p>
          <a:p>
            <a:pPr marL="171450" indent="-171450">
              <a:buFontTx/>
              <a:buChar char="-"/>
            </a:pPr>
            <a:endParaRPr lang="en-US" sz="1200" b="0" i="0" kern="1200" baseline="0" dirty="0" smtClean="0">
              <a:solidFill>
                <a:schemeClr val="tx1"/>
              </a:solidFill>
              <a:effectLst/>
              <a:latin typeface="+mn-lt"/>
              <a:ea typeface="+mn-ea"/>
              <a:cs typeface="+mn-cs"/>
            </a:endParaRPr>
          </a:p>
          <a:p>
            <a:pPr marL="171450" indent="-171450">
              <a:buFontTx/>
              <a:buChar char="-"/>
            </a:pPr>
            <a:r>
              <a:rPr lang="en-US" sz="1200" b="0" i="0" kern="1200" baseline="0" dirty="0" smtClean="0">
                <a:solidFill>
                  <a:schemeClr val="tx1"/>
                </a:solidFill>
                <a:effectLst/>
                <a:latin typeface="+mn-lt"/>
                <a:ea typeface="+mn-ea"/>
                <a:cs typeface="+mn-cs"/>
              </a:rPr>
              <a:t>ALSO NOTE: Again, you can create a </a:t>
            </a:r>
            <a:r>
              <a:rPr lang="en-US" sz="1200" b="0" i="0" kern="1200" baseline="0" dirty="0" err="1" smtClean="0">
                <a:solidFill>
                  <a:schemeClr val="tx1"/>
                </a:solidFill>
                <a:effectLst/>
                <a:latin typeface="+mn-lt"/>
                <a:ea typeface="+mn-ea"/>
                <a:cs typeface="+mn-cs"/>
              </a:rPr>
              <a:t>chatbot</a:t>
            </a:r>
            <a:r>
              <a:rPr lang="en-US" sz="1200" b="0" i="0" kern="1200" baseline="0" dirty="0" smtClean="0">
                <a:solidFill>
                  <a:schemeClr val="tx1"/>
                </a:solidFill>
                <a:effectLst/>
                <a:latin typeface="+mn-lt"/>
                <a:ea typeface="+mn-ea"/>
                <a:cs typeface="+mn-cs"/>
              </a:rPr>
              <a:t> with </a:t>
            </a:r>
            <a:r>
              <a:rPr lang="en-US" sz="1200" b="0" i="0" kern="1200" baseline="0" dirty="0" err="1" smtClean="0">
                <a:solidFill>
                  <a:schemeClr val="tx1"/>
                </a:solidFill>
                <a:effectLst/>
                <a:latin typeface="+mn-lt"/>
                <a:ea typeface="+mn-ea"/>
                <a:cs typeface="+mn-cs"/>
              </a:rPr>
              <a:t>Javascipt</a:t>
            </a:r>
            <a:r>
              <a:rPr lang="en-US" sz="1200" b="0" i="0" kern="1200" baseline="0" dirty="0" smtClean="0">
                <a:solidFill>
                  <a:schemeClr val="tx1"/>
                </a:solidFill>
                <a:effectLst/>
                <a:latin typeface="+mn-lt"/>
                <a:ea typeface="+mn-ea"/>
                <a:cs typeface="+mn-cs"/>
              </a:rPr>
              <a:t> or AIML; there are other services and languages. </a:t>
            </a:r>
            <a:endParaRPr lang="en-US" dirty="0"/>
          </a:p>
        </p:txBody>
      </p:sp>
      <p:sp>
        <p:nvSpPr>
          <p:cNvPr id="4" name="Slide Number Placeholder 3"/>
          <p:cNvSpPr>
            <a:spLocks noGrp="1"/>
          </p:cNvSpPr>
          <p:nvPr>
            <p:ph type="sldNum" sz="quarter" idx="10"/>
          </p:nvPr>
        </p:nvSpPr>
        <p:spPr/>
        <p:txBody>
          <a:bodyPr/>
          <a:lstStyle/>
          <a:p>
            <a:fld id="{E6388BB2-2DE3-4547-BF0E-37DE8FB9CE8B}" type="slidenum">
              <a:rPr lang="en-US" smtClean="0"/>
              <a:t>13</a:t>
            </a:fld>
            <a:endParaRPr lang="en-US"/>
          </a:p>
        </p:txBody>
      </p:sp>
    </p:spTree>
    <p:extLst>
      <p:ext uri="{BB962C8B-B14F-4D97-AF65-F5344CB8AC3E}">
        <p14:creationId xmlns:p14="http://schemas.microsoft.com/office/powerpoint/2010/main" val="1648277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388BB2-2DE3-4547-BF0E-37DE8FB9CE8B}" type="slidenum">
              <a:rPr lang="en-US" smtClean="0"/>
              <a:t>14</a:t>
            </a:fld>
            <a:endParaRPr lang="en-US"/>
          </a:p>
        </p:txBody>
      </p:sp>
    </p:spTree>
    <p:extLst>
      <p:ext uri="{BB962C8B-B14F-4D97-AF65-F5344CB8AC3E}">
        <p14:creationId xmlns:p14="http://schemas.microsoft.com/office/powerpoint/2010/main" val="1054031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9461B5-25EA-CA4B-9C0A-7286AF35DC1E}" type="datetimeFigureOut">
              <a:rPr lang="en-US" smtClean="0"/>
              <a:t>5/8/16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911744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9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9461B5-25EA-CA4B-9C0A-7286AF35DC1E}" type="datetimeFigureOut">
              <a:rPr lang="en-US" smtClean="0"/>
              <a:t>5/8/16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1065067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9461B5-25EA-CA4B-9C0A-7286AF35DC1E}" type="datetimeFigureOut">
              <a:rPr lang="en-US" smtClean="0"/>
              <a:t>5/8/16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1630546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9461B5-25EA-CA4B-9C0A-7286AF35DC1E}" type="datetimeFigureOut">
              <a:rPr lang="en-US" smtClean="0"/>
              <a:t>5/8/16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563903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9461B5-25EA-CA4B-9C0A-7286AF35DC1E}" type="datetimeFigureOut">
              <a:rPr lang="en-US" smtClean="0"/>
              <a:t>5/8/16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684807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9461B5-25EA-CA4B-9C0A-7286AF35DC1E}" type="datetimeFigureOut">
              <a:rPr lang="en-US" smtClean="0"/>
              <a:t>5/8/16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1189107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461B5-25EA-CA4B-9C0A-7286AF35DC1E}" type="datetimeFigureOut">
              <a:rPr lang="en-US" smtClean="0"/>
              <a:t>5/8/16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846278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9461B5-25EA-CA4B-9C0A-7286AF35DC1E}" type="datetimeFigureOut">
              <a:rPr lang="en-US" smtClean="0"/>
              <a:t>5/8/16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610908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9461B5-25EA-CA4B-9C0A-7286AF35DC1E}" type="datetimeFigureOut">
              <a:rPr lang="en-US" smtClean="0"/>
              <a:t>5/8/16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41537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9461B5-25EA-CA4B-9C0A-7286AF35DC1E}" type="datetimeFigureOut">
              <a:rPr lang="en-US" smtClean="0"/>
              <a:t>5/8/16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1844275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9461B5-25EA-CA4B-9C0A-7286AF35DC1E}" type="datetimeFigureOut">
              <a:rPr lang="en-US" smtClean="0"/>
              <a:t>5/8/16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3C27B-DA9E-E24D-869C-E674F6A7FBFE}" type="slidenum">
              <a:rPr lang="en-US" smtClean="0"/>
              <a:t>‹#›</a:t>
            </a:fld>
            <a:endParaRPr lang="en-US"/>
          </a:p>
        </p:txBody>
      </p:sp>
    </p:spTree>
    <p:extLst>
      <p:ext uri="{BB962C8B-B14F-4D97-AF65-F5344CB8AC3E}">
        <p14:creationId xmlns:p14="http://schemas.microsoft.com/office/powerpoint/2010/main" val="21113388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61B5-25EA-CA4B-9C0A-7286AF35DC1E}" type="datetimeFigureOut">
              <a:rPr lang="en-US" smtClean="0"/>
              <a:t>5/8/16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C27B-DA9E-E24D-869C-E674F6A7FBFE}" type="slidenum">
              <a:rPr lang="en-US" smtClean="0"/>
              <a:t>‹#›</a:t>
            </a:fld>
            <a:endParaRPr lang="en-US"/>
          </a:p>
        </p:txBody>
      </p:sp>
    </p:spTree>
    <p:extLst>
      <p:ext uri="{BB962C8B-B14F-4D97-AF65-F5344CB8AC3E}">
        <p14:creationId xmlns:p14="http://schemas.microsoft.com/office/powerpoint/2010/main" val="284094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bin"/><Relationship Id="rId4" Type="http://schemas.openxmlformats.org/officeDocument/2006/relationships/image" Target="../media/image3.jpg"/><Relationship Id="rId5" Type="http://schemas.openxmlformats.org/officeDocument/2006/relationships/audio" Target="../media/audio1.bin"/><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tiff"/><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hyperlink" Target="https://www.chatbots.org/" TargetMode="External"/><Relationship Id="rId4" Type="http://schemas.openxmlformats.org/officeDocument/2006/relationships/hyperlink" Target="http://www.alicebot.org/" TargetMode="External"/><Relationship Id="rId5" Type="http://schemas.openxmlformats.org/officeDocument/2006/relationships/hyperlink" Target="https://github.com/jw84/messenger-bot-tutorial" TargetMode="External"/><Relationship Id="rId6" Type="http://schemas.openxmlformats.org/officeDocument/2006/relationships/hyperlink" Target="https://developers.facebook.com/docs/messenger-platform/quickstart" TargetMode="External"/><Relationship Id="rId7" Type="http://schemas.openxmlformats.org/officeDocument/2006/relationships/hyperlink" Target="http://www.pandorabots.com/" TargetMode="External"/><Relationship Id="rId8" Type="http://schemas.openxmlformats.org/officeDocument/2006/relationships/hyperlink" Target="http://wit.ai/"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7033" y="1421294"/>
            <a:ext cx="8817934" cy="173590"/>
          </a:xfrm>
        </p:spPr>
        <p:txBody>
          <a:bodyPr>
            <a:normAutofit fontScale="90000"/>
          </a:bodyPr>
          <a:lstStyle/>
          <a:p>
            <a:r>
              <a:rPr lang="en-US" dirty="0" err="1" smtClean="0"/>
              <a:t>Chatbots</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764" y="1977656"/>
            <a:ext cx="4642472" cy="2980956"/>
          </a:xfrm>
          <a:prstGeom prst="rect">
            <a:avLst/>
          </a:prstGeom>
        </p:spPr>
      </p:pic>
    </p:spTree>
    <p:extLst>
      <p:ext uri="{BB962C8B-B14F-4D97-AF65-F5344CB8AC3E}">
        <p14:creationId xmlns:p14="http://schemas.microsoft.com/office/powerpoint/2010/main" val="1391183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3" name="Applause"/>
          </p:stSnd>
        </p:sndAc>
      </p:transition>
    </mc:Choice>
    <mc:Fallback xmlns="">
      <p:transition spd="slow">
        <p:fade/>
        <p:sndAc>
          <p:stSnd>
            <p:snd r:embed="rId5" name="Applause"/>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a:t>
            </a:r>
            <a:r>
              <a:rPr lang="en-US" i="1" dirty="0" smtClean="0"/>
              <a:t>is</a:t>
            </a:r>
            <a:r>
              <a:rPr lang="en-US" dirty="0" smtClean="0"/>
              <a:t> it? </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2292" y="2044815"/>
            <a:ext cx="4107416" cy="2768368"/>
          </a:xfrm>
          <a:prstGeom prst="rect">
            <a:avLst/>
          </a:prstGeom>
        </p:spPr>
      </p:pic>
      <p:sp>
        <p:nvSpPr>
          <p:cNvPr id="3" name="Rectangle 2"/>
          <p:cNvSpPr/>
          <p:nvPr/>
        </p:nvSpPr>
        <p:spPr>
          <a:xfrm>
            <a:off x="6587411" y="5167310"/>
            <a:ext cx="4938281" cy="830997"/>
          </a:xfrm>
          <a:prstGeom prst="rect">
            <a:avLst/>
          </a:prstGeom>
        </p:spPr>
        <p:txBody>
          <a:bodyPr wrap="square">
            <a:spAutoFit/>
          </a:bodyPr>
          <a:lstStyle/>
          <a:p>
            <a:r>
              <a:rPr lang="en-US" sz="4800" i="1" dirty="0" smtClean="0"/>
              <a:t>Le Chat</a:t>
            </a:r>
            <a:r>
              <a:rPr lang="en-US" sz="4800" dirty="0" smtClean="0"/>
              <a:t> – bot!</a:t>
            </a:r>
            <a:endParaRPr lang="en-US" sz="4800" i="1" dirty="0"/>
          </a:p>
        </p:txBody>
      </p:sp>
    </p:spTree>
    <p:extLst>
      <p:ext uri="{BB962C8B-B14F-4D97-AF65-F5344CB8AC3E}">
        <p14:creationId xmlns:p14="http://schemas.microsoft.com/office/powerpoint/2010/main" val="13119133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really, what </a:t>
            </a:r>
            <a:r>
              <a:rPr lang="en-US" i="1" dirty="0" smtClean="0"/>
              <a:t>is </a:t>
            </a:r>
            <a:r>
              <a:rPr lang="en-US" dirty="0" smtClean="0"/>
              <a:t>it? </a:t>
            </a:r>
            <a:endParaRPr lang="en-US" dirty="0"/>
          </a:p>
        </p:txBody>
      </p:sp>
      <p:sp>
        <p:nvSpPr>
          <p:cNvPr id="3" name="Content Placeholder 2"/>
          <p:cNvSpPr>
            <a:spLocks noGrp="1"/>
          </p:cNvSpPr>
          <p:nvPr>
            <p:ph sz="half" idx="1"/>
          </p:nvPr>
        </p:nvSpPr>
        <p:spPr>
          <a:xfrm>
            <a:off x="838200" y="1485383"/>
            <a:ext cx="10515600" cy="4745296"/>
          </a:xfrm>
        </p:spPr>
        <p:txBody>
          <a:bodyPr/>
          <a:lstStyle/>
          <a:p>
            <a:pPr lvl="0">
              <a:buFont typeface="Wingdings" charset="2"/>
              <a:buChar char="Ø"/>
            </a:pPr>
            <a:r>
              <a:rPr lang="en-US" dirty="0" smtClean="0"/>
              <a:t>“</a:t>
            </a:r>
            <a:r>
              <a:rPr lang="en-US" dirty="0"/>
              <a:t>A </a:t>
            </a:r>
            <a:r>
              <a:rPr lang="en-US" dirty="0" err="1"/>
              <a:t>chatbot</a:t>
            </a:r>
            <a:r>
              <a:rPr lang="en-US" dirty="0"/>
              <a:t> is a service, powered by rules and sometimes artificial intelligence, that you interact with via a chat interface. The service could be any number of things, ranging from functional to fun, and it could live in any major chat product (Facebook Messenger, Slack, Telegram, Text Messages, etc</a:t>
            </a:r>
            <a:r>
              <a:rPr lang="en-US" dirty="0" smtClean="0"/>
              <a:t>.)” </a:t>
            </a:r>
          </a:p>
          <a:p>
            <a:pPr lvl="0" algn="r">
              <a:buFont typeface="Wingdings" charset="2"/>
              <a:buChar char="Ø"/>
            </a:pPr>
            <a:r>
              <a:rPr lang="en-US" i="1" dirty="0" err="1"/>
              <a:t>m</a:t>
            </a:r>
            <a:r>
              <a:rPr lang="en-US" i="1" dirty="0" err="1" smtClean="0"/>
              <a:t>edium.com</a:t>
            </a:r>
            <a:endParaRPr lang="en-US" i="1" dirty="0" smtClean="0"/>
          </a:p>
          <a:p>
            <a:pPr lvl="0">
              <a:buFont typeface="Wingdings" charset="2"/>
              <a:buChar char="Ø"/>
            </a:pPr>
            <a:r>
              <a:rPr lang="en-US" dirty="0"/>
              <a:t>“A </a:t>
            </a:r>
            <a:r>
              <a:rPr lang="en-US" dirty="0" err="1"/>
              <a:t>chatbot</a:t>
            </a:r>
            <a:r>
              <a:rPr lang="en-US" dirty="0"/>
              <a:t> is an artificially intelligent software program that uses natural language processing to simulate intelligent conversation with end users via auditory or textual methods</a:t>
            </a:r>
            <a:r>
              <a:rPr lang="en-US" dirty="0" smtClean="0"/>
              <a:t>.”</a:t>
            </a:r>
          </a:p>
          <a:p>
            <a:pPr lvl="0" algn="r">
              <a:buFont typeface="Wingdings" charset="2"/>
              <a:buChar char="Ø"/>
            </a:pPr>
            <a:r>
              <a:rPr lang="en-US" dirty="0" err="1" smtClean="0"/>
              <a:t>pandorabots.com</a:t>
            </a:r>
            <a:endParaRPr lang="en-US" dirty="0"/>
          </a:p>
        </p:txBody>
      </p:sp>
    </p:spTree>
    <p:extLst>
      <p:ext uri="{BB962C8B-B14F-4D97-AF65-F5344CB8AC3E}">
        <p14:creationId xmlns:p14="http://schemas.microsoft.com/office/powerpoint/2010/main" val="91236276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Kik</a:t>
            </a:r>
            <a:r>
              <a:rPr lang="en-US" dirty="0" smtClean="0"/>
              <a:t> – H &amp; M Bot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03001" y="1690688"/>
            <a:ext cx="2451458" cy="4351338"/>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9260" y="1690688"/>
            <a:ext cx="2632213" cy="467217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6274" y="1690688"/>
            <a:ext cx="2732949" cy="4850985"/>
          </a:xfrm>
          <a:prstGeom prst="rect">
            <a:avLst/>
          </a:prstGeom>
        </p:spPr>
      </p:pic>
    </p:spTree>
    <p:extLst>
      <p:ext uri="{BB962C8B-B14F-4D97-AF65-F5344CB8AC3E}">
        <p14:creationId xmlns:p14="http://schemas.microsoft.com/office/powerpoint/2010/main" val="629056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 CNN, Poncho, WSJ</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485106"/>
            <a:ext cx="2830853" cy="5023908"/>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8710" y="1476639"/>
            <a:ext cx="2830711" cy="503237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9078" y="1485106"/>
            <a:ext cx="2830854" cy="5023908"/>
          </a:xfrm>
          <a:prstGeom prst="rect">
            <a:avLst/>
          </a:prstGeom>
        </p:spPr>
      </p:pic>
    </p:spTree>
    <p:extLst>
      <p:ext uri="{BB962C8B-B14F-4D97-AF65-F5344CB8AC3E}">
        <p14:creationId xmlns:p14="http://schemas.microsoft.com/office/powerpoint/2010/main" val="2081788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Messaging versus Social Networks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35543" y="1825625"/>
            <a:ext cx="5720913" cy="4351338"/>
          </a:xfrm>
        </p:spPr>
      </p:pic>
    </p:spTree>
    <p:extLst>
      <p:ext uri="{BB962C8B-B14F-4D97-AF65-F5344CB8AC3E}">
        <p14:creationId xmlns:p14="http://schemas.microsoft.com/office/powerpoint/2010/main" val="1832367511"/>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71041"/>
            <a:ext cx="10515600" cy="1325563"/>
          </a:xfrm>
        </p:spPr>
        <p:txBody>
          <a:bodyPr/>
          <a:lstStyle/>
          <a:p>
            <a:pPr algn="ctr"/>
            <a:r>
              <a:rPr lang="en-US" dirty="0" smtClean="0"/>
              <a:t>Better yet, build it yourself!</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874" y="273272"/>
            <a:ext cx="5910252" cy="4351338"/>
          </a:xfrm>
        </p:spPr>
      </p:pic>
    </p:spTree>
    <p:extLst>
      <p:ext uri="{BB962C8B-B14F-4D97-AF65-F5344CB8AC3E}">
        <p14:creationId xmlns:p14="http://schemas.microsoft.com/office/powerpoint/2010/main" val="11357312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316" y="274119"/>
            <a:ext cx="10515600" cy="1325563"/>
          </a:xfrm>
        </p:spPr>
        <p:txBody>
          <a:bodyPr/>
          <a:lstStyle/>
          <a:p>
            <a:r>
              <a:rPr lang="en-US" dirty="0" smtClean="0"/>
              <a:t>Building a Facebook Bot</a:t>
            </a:r>
            <a:endParaRPr lang="en-US" dirty="0"/>
          </a:p>
        </p:txBody>
      </p:sp>
      <p:pic>
        <p:nvPicPr>
          <p:cNvPr id="4" name="Content Placeholder 3"/>
          <p:cNvPicPr>
            <a:picLocks noGrp="1" noChangeAspect="1"/>
          </p:cNvPicPr>
          <p:nvPr>
            <p:ph idx="1"/>
          </p:nvPr>
        </p:nvPicPr>
        <p:blipFill>
          <a:blip r:embed="rId3"/>
          <a:stretch>
            <a:fillRect/>
          </a:stretch>
        </p:blipFill>
        <p:spPr>
          <a:xfrm>
            <a:off x="6870700" y="1180349"/>
            <a:ext cx="3822700" cy="2120900"/>
          </a:xfrm>
        </p:spPr>
      </p:pic>
      <p:sp>
        <p:nvSpPr>
          <p:cNvPr id="6" name="TextBox 5"/>
          <p:cNvSpPr txBox="1"/>
          <p:nvPr/>
        </p:nvSpPr>
        <p:spPr>
          <a:xfrm>
            <a:off x="1275347" y="6006502"/>
            <a:ext cx="10666227" cy="523220"/>
          </a:xfrm>
          <a:prstGeom prst="rect">
            <a:avLst/>
          </a:prstGeom>
          <a:noFill/>
        </p:spPr>
        <p:txBody>
          <a:bodyPr wrap="square" rtlCol="0">
            <a:spAutoFit/>
          </a:bodyPr>
          <a:lstStyle/>
          <a:p>
            <a:r>
              <a:rPr lang="en-US" sz="2800" dirty="0"/>
              <a:t>https://</a:t>
            </a:r>
            <a:r>
              <a:rPr lang="en-US" sz="2800" dirty="0" err="1"/>
              <a:t>developers.facebook.com</a:t>
            </a:r>
            <a:r>
              <a:rPr lang="en-US" sz="2800" dirty="0"/>
              <a:t>/docs/messenger-platform/</a:t>
            </a:r>
            <a:r>
              <a:rPr lang="en-US" sz="2800" dirty="0" err="1"/>
              <a:t>quickstart</a:t>
            </a:r>
            <a:endParaRPr lang="en-US" sz="28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600" y="3803285"/>
            <a:ext cx="9194800" cy="1562100"/>
          </a:xfrm>
          <a:prstGeom prst="rect">
            <a:avLst/>
          </a:prstGeom>
        </p:spPr>
      </p:pic>
    </p:spTree>
    <p:extLst>
      <p:ext uri="{BB962C8B-B14F-4D97-AF65-F5344CB8AC3E}">
        <p14:creationId xmlns:p14="http://schemas.microsoft.com/office/powerpoint/2010/main" val="301779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2673350" y="769933"/>
            <a:ext cx="2749550" cy="1722437"/>
          </a:xfr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30561" b="27423"/>
          <a:stretch/>
        </p:blipFill>
        <p:spPr>
          <a:xfrm>
            <a:off x="484414" y="3454323"/>
            <a:ext cx="4938486" cy="65442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22900"/>
            <a:ext cx="5422900" cy="571500"/>
          </a:xfrm>
          <a:prstGeom prst="rect">
            <a:avLst/>
          </a:prstGeom>
        </p:spPr>
      </p:pic>
      <p:sp>
        <p:nvSpPr>
          <p:cNvPr id="10" name="TextBox 9"/>
          <p:cNvSpPr txBox="1"/>
          <p:nvPr/>
        </p:nvSpPr>
        <p:spPr>
          <a:xfrm>
            <a:off x="3960640" y="201902"/>
            <a:ext cx="1462260" cy="646331"/>
          </a:xfrm>
          <a:prstGeom prst="rect">
            <a:avLst/>
          </a:prstGeom>
          <a:noFill/>
        </p:spPr>
        <p:txBody>
          <a:bodyPr wrap="none" rtlCol="0">
            <a:spAutoFit/>
          </a:bodyPr>
          <a:lstStyle/>
          <a:p>
            <a:r>
              <a:rPr lang="en-US" sz="3600" dirty="0" err="1" smtClean="0"/>
              <a:t>Github</a:t>
            </a:r>
            <a:endParaRPr lang="en-US" sz="3600" dirty="0"/>
          </a:p>
        </p:txBody>
      </p:sp>
      <p:sp>
        <p:nvSpPr>
          <p:cNvPr id="12" name="TextBox 11"/>
          <p:cNvSpPr txBox="1"/>
          <p:nvPr/>
        </p:nvSpPr>
        <p:spPr>
          <a:xfrm>
            <a:off x="3768862" y="2910751"/>
            <a:ext cx="1654038" cy="654427"/>
          </a:xfrm>
          <a:prstGeom prst="rect">
            <a:avLst/>
          </a:prstGeom>
          <a:noFill/>
        </p:spPr>
        <p:txBody>
          <a:bodyPr wrap="square" rtlCol="0">
            <a:spAutoFit/>
          </a:bodyPr>
          <a:lstStyle/>
          <a:p>
            <a:r>
              <a:rPr lang="en-US" sz="3600" dirty="0" err="1" smtClean="0"/>
              <a:t>Node.js</a:t>
            </a:r>
            <a:endParaRPr lang="en-US" sz="3600" dirty="0"/>
          </a:p>
        </p:txBody>
      </p:sp>
      <p:sp>
        <p:nvSpPr>
          <p:cNvPr id="14" name="TextBox 13"/>
          <p:cNvSpPr txBox="1"/>
          <p:nvPr/>
        </p:nvSpPr>
        <p:spPr>
          <a:xfrm>
            <a:off x="3978728" y="4891669"/>
            <a:ext cx="2178050" cy="646331"/>
          </a:xfrm>
          <a:prstGeom prst="rect">
            <a:avLst/>
          </a:prstGeom>
          <a:noFill/>
        </p:spPr>
        <p:txBody>
          <a:bodyPr wrap="square" rtlCol="0">
            <a:spAutoFit/>
          </a:bodyPr>
          <a:lstStyle/>
          <a:p>
            <a:r>
              <a:rPr lang="en-US" sz="3600" dirty="0" err="1"/>
              <a:t>H</a:t>
            </a:r>
            <a:r>
              <a:rPr lang="en-US" sz="3600" dirty="0" err="1" smtClean="0"/>
              <a:t>eroku</a:t>
            </a:r>
            <a:endParaRPr lang="en-US" sz="3600" dirty="0"/>
          </a:p>
        </p:txBody>
      </p:sp>
      <p:sp>
        <p:nvSpPr>
          <p:cNvPr id="2" name="TextBox 1"/>
          <p:cNvSpPr txBox="1"/>
          <p:nvPr/>
        </p:nvSpPr>
        <p:spPr>
          <a:xfrm>
            <a:off x="5490316" y="1136795"/>
            <a:ext cx="326571" cy="4401205"/>
          </a:xfrm>
          <a:prstGeom prst="rect">
            <a:avLst/>
          </a:prstGeom>
          <a:noFill/>
        </p:spPr>
        <p:txBody>
          <a:bodyPr wrap="square" rtlCol="0">
            <a:spAutoFit/>
          </a:bodyPr>
          <a:lstStyle/>
          <a:p>
            <a:r>
              <a:rPr lang="en-US" sz="2800" dirty="0" err="1" smtClean="0"/>
              <a:t>Javascript</a:t>
            </a:r>
            <a:endParaRPr lang="en-US" sz="2800" dirty="0"/>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6887" y="0"/>
            <a:ext cx="6358223" cy="6858000"/>
          </a:xfrm>
          <a:prstGeom prst="rect">
            <a:avLst/>
          </a:prstGeom>
        </p:spPr>
      </p:pic>
    </p:spTree>
    <p:extLst>
      <p:ext uri="{BB962C8B-B14F-4D97-AF65-F5344CB8AC3E}">
        <p14:creationId xmlns:p14="http://schemas.microsoft.com/office/powerpoint/2010/main" val="8821851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3915"/>
            <a:ext cx="10515600" cy="1325563"/>
          </a:xfrm>
        </p:spPr>
        <p:txBody>
          <a:bodyPr/>
          <a:lstStyle/>
          <a:p>
            <a:r>
              <a:rPr lang="en-US" dirty="0" smtClean="0"/>
              <a:t>Setup a Facebook </a:t>
            </a:r>
            <a:r>
              <a:rPr lang="en-US" dirty="0" err="1" smtClean="0"/>
              <a:t>chatbot</a:t>
            </a:r>
            <a:r>
              <a:rPr lang="en-US" dirty="0" smtClean="0"/>
              <a:t> (cont’d)</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6805" y="3932615"/>
            <a:ext cx="10515600" cy="2756990"/>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151507"/>
            <a:ext cx="8021595" cy="2531530"/>
          </a:xfrm>
          <a:prstGeom prst="rect">
            <a:avLst/>
          </a:prstGeom>
        </p:spPr>
      </p:pic>
    </p:spTree>
    <p:extLst>
      <p:ext uri="{BB962C8B-B14F-4D97-AF65-F5344CB8AC3E}">
        <p14:creationId xmlns:p14="http://schemas.microsoft.com/office/powerpoint/2010/main" val="202471591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7751"/>
          </a:xfrm>
        </p:spPr>
        <p:txBody>
          <a:bodyPr/>
          <a:lstStyle/>
          <a:p>
            <a:r>
              <a:rPr lang="en-US" dirty="0" smtClean="0"/>
              <a:t>Chat away with your </a:t>
            </a:r>
            <a:r>
              <a:rPr lang="en-US" dirty="0" err="1" smtClean="0"/>
              <a:t>chatbot</a:t>
            </a:r>
            <a:r>
              <a:rPr lang="en-US" dirty="0" smtClean="0"/>
              <a:t>… </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24192" y="2144575"/>
            <a:ext cx="3390900" cy="43180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2679" y="1324468"/>
            <a:ext cx="4034116" cy="531795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637" y="1324468"/>
            <a:ext cx="2996033" cy="5317958"/>
          </a:xfrm>
          <a:prstGeom prst="rect">
            <a:avLst/>
          </a:prstGeom>
        </p:spPr>
      </p:pic>
    </p:spTree>
    <p:extLst>
      <p:ext uri="{BB962C8B-B14F-4D97-AF65-F5344CB8AC3E}">
        <p14:creationId xmlns:p14="http://schemas.microsoft.com/office/powerpoint/2010/main" val="2031152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err="1"/>
              <a:t>p</a:t>
            </a:r>
            <a:r>
              <a:rPr lang="en-US" dirty="0" err="1" smtClean="0"/>
              <a:t>andorabots.com</a:t>
            </a:r>
            <a:endParaRPr lang="en-US" dirty="0"/>
          </a:p>
        </p:txBody>
      </p:sp>
      <p:sp>
        <p:nvSpPr>
          <p:cNvPr id="9" name="TextBox 8"/>
          <p:cNvSpPr txBox="1"/>
          <p:nvPr/>
        </p:nvSpPr>
        <p:spPr>
          <a:xfrm>
            <a:off x="2367643" y="5731329"/>
            <a:ext cx="7739743" cy="461665"/>
          </a:xfrm>
          <a:prstGeom prst="rect">
            <a:avLst/>
          </a:prstGeom>
          <a:noFill/>
        </p:spPr>
        <p:txBody>
          <a:bodyPr wrap="square" rtlCol="0">
            <a:spAutoFit/>
          </a:bodyPr>
          <a:lstStyle/>
          <a:p>
            <a:r>
              <a:rPr lang="en-US" sz="2400" dirty="0" smtClean="0"/>
              <a:t>AIML = Artificial Intelligence Markup Language </a:t>
            </a:r>
            <a:endParaRPr lang="en-US" sz="2400" dirty="0"/>
          </a:p>
        </p:txBody>
      </p:sp>
      <p:pic>
        <p:nvPicPr>
          <p:cNvPr id="25" name="Content Placeholder 2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2450" y="1690688"/>
            <a:ext cx="8547100" cy="3454400"/>
          </a:xfrm>
        </p:spPr>
      </p:pic>
    </p:spTree>
    <p:extLst>
      <p:ext uri="{BB962C8B-B14F-4D97-AF65-F5344CB8AC3E}">
        <p14:creationId xmlns:p14="http://schemas.microsoft.com/office/powerpoint/2010/main" val="5800001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ALICE &amp; ROSIE</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3500" y="1690688"/>
            <a:ext cx="9525000" cy="2019300"/>
          </a:xfr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4293" y="3888014"/>
            <a:ext cx="2643414" cy="2643414"/>
          </a:xfrm>
          <a:prstGeom prst="rect">
            <a:avLst/>
          </a:prstGeom>
        </p:spPr>
      </p:pic>
    </p:spTree>
    <p:extLst>
      <p:ext uri="{BB962C8B-B14F-4D97-AF65-F5344CB8AC3E}">
        <p14:creationId xmlns:p14="http://schemas.microsoft.com/office/powerpoint/2010/main" val="1887796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sp>
        <p:nvSpPr>
          <p:cNvPr id="3" name="Content Placeholder 2"/>
          <p:cNvSpPr>
            <a:spLocks noGrp="1"/>
          </p:cNvSpPr>
          <p:nvPr>
            <p:ph idx="1"/>
          </p:nvPr>
        </p:nvSpPr>
        <p:spPr/>
        <p:txBody>
          <a:bodyPr/>
          <a:lstStyle/>
          <a:p>
            <a:r>
              <a:rPr lang="en-US" dirty="0" smtClean="0"/>
              <a:t>Links:</a:t>
            </a:r>
          </a:p>
          <a:p>
            <a:r>
              <a:rPr lang="en-US" dirty="0">
                <a:hlinkClick r:id="rId3"/>
              </a:rPr>
              <a:t>https://www.chatbots.org</a:t>
            </a:r>
            <a:r>
              <a:rPr lang="en-US" dirty="0" smtClean="0">
                <a:hlinkClick r:id="rId3"/>
              </a:rPr>
              <a:t>/</a:t>
            </a:r>
            <a:r>
              <a:rPr lang="en-US" dirty="0" smtClean="0"/>
              <a:t> - List of “all” </a:t>
            </a:r>
            <a:r>
              <a:rPr lang="en-US" dirty="0" err="1" smtClean="0"/>
              <a:t>chatbots</a:t>
            </a:r>
            <a:r>
              <a:rPr lang="en-US" dirty="0" smtClean="0"/>
              <a:t> in the World</a:t>
            </a:r>
          </a:p>
          <a:p>
            <a:r>
              <a:rPr lang="en-US" dirty="0" smtClean="0">
                <a:hlinkClick r:id="rId4"/>
              </a:rPr>
              <a:t>http</a:t>
            </a:r>
            <a:r>
              <a:rPr lang="en-US" dirty="0">
                <a:hlinkClick r:id="rId4"/>
              </a:rPr>
              <a:t>://</a:t>
            </a:r>
            <a:r>
              <a:rPr lang="en-US" dirty="0" smtClean="0">
                <a:hlinkClick r:id="rId4"/>
              </a:rPr>
              <a:t>www.alicebot.org/</a:t>
            </a:r>
            <a:r>
              <a:rPr lang="en-US" dirty="0"/>
              <a:t> </a:t>
            </a:r>
            <a:r>
              <a:rPr lang="en-US" dirty="0" smtClean="0"/>
              <a:t>- Artificial Intelligence Foundation </a:t>
            </a:r>
          </a:p>
          <a:p>
            <a:r>
              <a:rPr lang="en-US" dirty="0">
                <a:hlinkClick r:id="rId5"/>
              </a:rPr>
              <a:t>https://</a:t>
            </a:r>
            <a:r>
              <a:rPr lang="en-US" dirty="0" smtClean="0">
                <a:hlinkClick r:id="rId5"/>
              </a:rPr>
              <a:t>github.com/jw84/messenger-bot-tutorial</a:t>
            </a:r>
            <a:r>
              <a:rPr lang="en-US" dirty="0" smtClean="0"/>
              <a:t> - Facebook bots </a:t>
            </a:r>
          </a:p>
          <a:p>
            <a:r>
              <a:rPr lang="en-US" dirty="0">
                <a:hlinkClick r:id="rId6"/>
              </a:rPr>
              <a:t>https://</a:t>
            </a:r>
            <a:r>
              <a:rPr lang="en-US" dirty="0" smtClean="0">
                <a:hlinkClick r:id="rId6"/>
              </a:rPr>
              <a:t>developers.facebook.com/docs/messenger-platform/quickstart</a:t>
            </a:r>
            <a:r>
              <a:rPr lang="en-US" dirty="0"/>
              <a:t> </a:t>
            </a:r>
            <a:r>
              <a:rPr lang="en-US" dirty="0" smtClean="0"/>
              <a:t>- Facebook docs for their </a:t>
            </a:r>
            <a:r>
              <a:rPr lang="en-US" dirty="0" err="1" smtClean="0"/>
              <a:t>chatbots</a:t>
            </a:r>
            <a:endParaRPr lang="en-US" dirty="0"/>
          </a:p>
          <a:p>
            <a:r>
              <a:rPr lang="en-US" dirty="0">
                <a:hlinkClick r:id="rId7"/>
              </a:rPr>
              <a:t>http://www.pandorabots.com</a:t>
            </a:r>
            <a:r>
              <a:rPr lang="en-US" dirty="0" smtClean="0">
                <a:hlinkClick r:id="rId7"/>
              </a:rPr>
              <a:t>/</a:t>
            </a:r>
            <a:r>
              <a:rPr lang="en-US" dirty="0" smtClean="0"/>
              <a:t> web service IDE for bot development</a:t>
            </a:r>
          </a:p>
          <a:p>
            <a:r>
              <a:rPr lang="en-US" dirty="0" smtClean="0">
                <a:hlinkClick r:id="rId8"/>
              </a:rPr>
              <a:t>http://wit.ai</a:t>
            </a:r>
            <a:r>
              <a:rPr lang="en-US" dirty="0" smtClean="0"/>
              <a:t> - uses </a:t>
            </a:r>
            <a:r>
              <a:rPr lang="en-US" dirty="0" err="1" smtClean="0"/>
              <a:t>Javascipt</a:t>
            </a:r>
            <a:r>
              <a:rPr lang="en-US" dirty="0" smtClean="0"/>
              <a:t>, </a:t>
            </a:r>
            <a:r>
              <a:rPr lang="en-US" dirty="0" err="1" smtClean="0"/>
              <a:t>Node.js</a:t>
            </a:r>
            <a:r>
              <a:rPr lang="en-US" dirty="0" smtClean="0"/>
              <a:t> &amp; Wit API for </a:t>
            </a:r>
            <a:r>
              <a:rPr lang="en-US" smtClean="0"/>
              <a:t>bot development</a:t>
            </a:r>
            <a:endParaRPr lang="en-US" dirty="0"/>
          </a:p>
          <a:p>
            <a:pPr lvl="1"/>
            <a:endParaRPr lang="en-US" dirty="0"/>
          </a:p>
          <a:p>
            <a:endParaRPr lang="en-US" dirty="0"/>
          </a:p>
        </p:txBody>
      </p:sp>
    </p:spTree>
    <p:extLst>
      <p:ext uri="{BB962C8B-B14F-4D97-AF65-F5344CB8AC3E}">
        <p14:creationId xmlns:p14="http://schemas.microsoft.com/office/powerpoint/2010/main" val="1225614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588</TotalTime>
  <Words>1487</Words>
  <Application>Microsoft Macintosh PowerPoint</Application>
  <PresentationFormat>Widescreen</PresentationFormat>
  <Paragraphs>107</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Chatbots</vt:lpstr>
      <vt:lpstr>What is it? </vt:lpstr>
      <vt:lpstr>No, really, what is it? </vt:lpstr>
      <vt:lpstr>Kik – H &amp; M Bot</vt:lpstr>
      <vt:lpstr>Facebook – CNN, Poncho, WSJ</vt:lpstr>
      <vt:lpstr>Messaging versus Social Networks</vt:lpstr>
      <vt:lpstr>Better yet, build it yourself!</vt:lpstr>
      <vt:lpstr>Building a Facebook Bot</vt:lpstr>
      <vt:lpstr>PowerPoint Presentation</vt:lpstr>
      <vt:lpstr>Setup a Facebook chatbot (cont’d)</vt:lpstr>
      <vt:lpstr>Chat away with your chatbot… </vt:lpstr>
      <vt:lpstr>pandorabots.com</vt:lpstr>
      <vt:lpstr>ALICE &amp; ROSIE</vt:lpstr>
      <vt:lpstr>Additional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Dicks</dc:creator>
  <cp:lastModifiedBy>Michelle Dicks</cp:lastModifiedBy>
  <cp:revision>77</cp:revision>
  <dcterms:created xsi:type="dcterms:W3CDTF">2016-05-04T01:31:16Z</dcterms:created>
  <dcterms:modified xsi:type="dcterms:W3CDTF">2016-05-09T03:44:36Z</dcterms:modified>
</cp:coreProperties>
</file>